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6" r:id="rId3"/>
    <p:sldId id="491" r:id="rId4"/>
    <p:sldId id="531" r:id="rId5"/>
    <p:sldId id="511" r:id="rId6"/>
    <p:sldId id="438" r:id="rId7"/>
    <p:sldId id="512" r:id="rId8"/>
    <p:sldId id="524" r:id="rId9"/>
    <p:sldId id="513" r:id="rId10"/>
    <p:sldId id="514" r:id="rId11"/>
    <p:sldId id="516" r:id="rId12"/>
    <p:sldId id="528" r:id="rId13"/>
    <p:sldId id="515" r:id="rId14"/>
    <p:sldId id="526" r:id="rId15"/>
    <p:sldId id="527" r:id="rId16"/>
    <p:sldId id="530" r:id="rId17"/>
    <p:sldId id="384" r:id="rId18"/>
    <p:sldId id="473" r:id="rId19"/>
    <p:sldId id="506" r:id="rId20"/>
    <p:sldId id="501" r:id="rId21"/>
    <p:sldId id="520" r:id="rId22"/>
    <p:sldId id="496" r:id="rId23"/>
    <p:sldId id="402" r:id="rId24"/>
    <p:sldId id="498" r:id="rId25"/>
    <p:sldId id="502" r:id="rId26"/>
    <p:sldId id="503" r:id="rId27"/>
    <p:sldId id="507" r:id="rId28"/>
    <p:sldId id="509" r:id="rId29"/>
    <p:sldId id="504" r:id="rId30"/>
    <p:sldId id="505" r:id="rId31"/>
    <p:sldId id="508" r:id="rId32"/>
    <p:sldId id="529" r:id="rId33"/>
    <p:sldId id="532" r:id="rId34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50000"/>
      </a:spcBef>
      <a:spcAft>
        <a:spcPct val="0"/>
      </a:spcAft>
      <a:defRPr kumimoji="1" sz="2400" b="1" kern="1200">
        <a:solidFill>
          <a:srgbClr val="333333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50000"/>
      </a:spcBef>
      <a:spcAft>
        <a:spcPct val="0"/>
      </a:spcAft>
      <a:defRPr kumimoji="1" sz="2400" b="1" kern="1200">
        <a:solidFill>
          <a:srgbClr val="333333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50000"/>
      </a:spcBef>
      <a:spcAft>
        <a:spcPct val="0"/>
      </a:spcAft>
      <a:defRPr kumimoji="1" sz="2400" b="1" kern="1200">
        <a:solidFill>
          <a:srgbClr val="333333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50000"/>
      </a:spcBef>
      <a:spcAft>
        <a:spcPct val="0"/>
      </a:spcAft>
      <a:defRPr kumimoji="1" sz="2400" b="1" kern="1200">
        <a:solidFill>
          <a:srgbClr val="333333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50000"/>
      </a:spcBef>
      <a:spcAft>
        <a:spcPct val="0"/>
      </a:spcAft>
      <a:defRPr kumimoji="1" sz="2400" b="1" kern="1200">
        <a:solidFill>
          <a:srgbClr val="333333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kumimoji="1" sz="2400" b="1" kern="1200">
        <a:solidFill>
          <a:srgbClr val="333333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0" hangingPunct="1">
      <a:defRPr kumimoji="1" sz="2400" b="1" kern="1200">
        <a:solidFill>
          <a:srgbClr val="333333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0" hangingPunct="1">
      <a:defRPr kumimoji="1" sz="2400" b="1" kern="1200">
        <a:solidFill>
          <a:srgbClr val="333333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0" hangingPunct="1">
      <a:defRPr kumimoji="1" sz="2400" b="1" kern="1200">
        <a:solidFill>
          <a:srgbClr val="333333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CCFF33"/>
    <a:srgbClr val="026009"/>
    <a:srgbClr val="003300"/>
    <a:srgbClr val="333333"/>
    <a:srgbClr val="FF0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4660"/>
  </p:normalViewPr>
  <p:slideViewPr>
    <p:cSldViewPr>
      <p:cViewPr varScale="1">
        <p:scale>
          <a:sx n="68" d="100"/>
          <a:sy n="68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21936-FC23-4B78-97F3-6C7EBC26BF7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204B7-4CCA-42D4-9F22-077AAA3731C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98E2A-0525-4225-BE75-5222781C334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A4CFD-1C2A-40F4-AD59-FA2BB24CA9E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C578D-BBE9-4582-97AC-D3D70A567E7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E8400-3975-4779-A7D8-EBF3EE4A10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D092F-5511-4297-99E0-99DFF10660A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442C7-90DB-4C84-9DDE-AEA30676B88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8C1D5-83D8-4357-A9D6-EDB7168A15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8C997-98FF-497B-8B37-14D4E4070A8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C3038-A8B8-4488-A81F-D3664528D08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fld id="{EECEEB14-E44B-4287-8DDC-4063E4565DC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052" name="Picture 4" descr="표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3" name="그룹 2"/>
          <p:cNvGrpSpPr>
            <a:grpSpLocks/>
          </p:cNvGrpSpPr>
          <p:nvPr/>
        </p:nvGrpSpPr>
        <p:grpSpPr bwMode="auto">
          <a:xfrm>
            <a:off x="3457575" y="1385888"/>
            <a:ext cx="2808288" cy="1322387"/>
            <a:chOff x="3491880" y="2060848"/>
            <a:chExt cx="2808312" cy="1323439"/>
          </a:xfrm>
        </p:grpSpPr>
        <p:sp>
          <p:nvSpPr>
            <p:cNvPr id="2055" name="Text Box 5"/>
            <p:cNvSpPr txBox="1">
              <a:spLocks noChangeArrowheads="1"/>
            </p:cNvSpPr>
            <p:nvPr/>
          </p:nvSpPr>
          <p:spPr bwMode="auto">
            <a:xfrm>
              <a:off x="4283968" y="2416648"/>
              <a:ext cx="201622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ko-KR" sz="4800">
                  <a:solidFill>
                    <a:schemeClr val="tx1"/>
                  </a:solidFill>
                  <a:latin typeface="굵은그래픽체" pitchFamily="18" charset="-127"/>
                  <a:ea typeface="굵은그래픽체" pitchFamily="18" charset="-127"/>
                  <a:sym typeface="MathEdit Fonts" pitchFamily="2" charset="2"/>
                </a:rPr>
                <a:t>- Day</a:t>
              </a:r>
              <a:endParaRPr lang="en-US" altLang="ko-KR" sz="3600" b="0">
                <a:solidFill>
                  <a:schemeClr val="tx1"/>
                </a:solidFill>
                <a:latin typeface="굵은그래픽체" pitchFamily="18" charset="-127"/>
                <a:ea typeface="굵은그래픽체" pitchFamily="18" charset="-127"/>
              </a:endParaRPr>
            </a:p>
          </p:txBody>
        </p:sp>
        <p:sp>
          <p:nvSpPr>
            <p:cNvPr id="2056" name="직사각형 1"/>
            <p:cNvSpPr>
              <a:spLocks noChangeArrowheads="1"/>
            </p:cNvSpPr>
            <p:nvPr/>
          </p:nvSpPr>
          <p:spPr bwMode="auto">
            <a:xfrm>
              <a:off x="3491880" y="2060848"/>
              <a:ext cx="931993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8000" b="0">
                  <a:solidFill>
                    <a:schemeClr val="tx1"/>
                  </a:solidFill>
                  <a:latin typeface="굵은그래픽체" pitchFamily="18" charset="-127"/>
                  <a:ea typeface="굵은그래픽체" pitchFamily="18" charset="-127"/>
                  <a:sym typeface="MathEdit Fonts" pitchFamily="2" charset="2"/>
                </a:rPr>
                <a:t>π</a:t>
              </a:r>
              <a:endParaRPr lang="ko-KR" altLang="en-US" sz="8000" b="0"/>
            </a:p>
          </p:txBody>
        </p:sp>
      </p:grpSp>
      <p:sp>
        <p:nvSpPr>
          <p:cNvPr id="2054" name="TextBox 3"/>
          <p:cNvSpPr txBox="1">
            <a:spLocks noChangeArrowheads="1"/>
          </p:cNvSpPr>
          <p:nvPr/>
        </p:nvSpPr>
        <p:spPr bwMode="auto">
          <a:xfrm>
            <a:off x="2916238" y="3068638"/>
            <a:ext cx="3810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Making a beautiful Saturn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1267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2484438" y="1700213"/>
            <a:ext cx="4248150" cy="4249737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2700338" y="1628775"/>
            <a:ext cx="4967287" cy="4752975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2124075" y="1268413"/>
            <a:ext cx="4895850" cy="48244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4500563" y="836613"/>
            <a:ext cx="0" cy="56165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1547813" y="3644900"/>
            <a:ext cx="6119812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2195513" y="2997200"/>
            <a:ext cx="23050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2555875" y="2349500"/>
            <a:ext cx="19446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3059113" y="1773238"/>
            <a:ext cx="14414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2124075" y="3644900"/>
            <a:ext cx="48958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279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2291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2484438" y="1700213"/>
            <a:ext cx="4248150" cy="4249737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2700338" y="1628775"/>
            <a:ext cx="4967287" cy="4752975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2124075" y="1268413"/>
            <a:ext cx="4895850" cy="48244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4500563" y="836613"/>
            <a:ext cx="0" cy="56165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1547813" y="3644900"/>
            <a:ext cx="6119812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2195513" y="2997200"/>
            <a:ext cx="23050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2555875" y="2349500"/>
            <a:ext cx="19446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3059113" y="1773238"/>
            <a:ext cx="14414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2124075" y="3644900"/>
            <a:ext cx="48958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4787900" y="3789363"/>
            <a:ext cx="173672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3200">
                <a:solidFill>
                  <a:srgbClr val="0000FF"/>
                </a:solidFill>
              </a:rPr>
              <a:t>30cm</a:t>
            </a:r>
          </a:p>
        </p:txBody>
      </p:sp>
      <p:pic>
        <p:nvPicPr>
          <p:cNvPr id="12304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5" name="TextBox 16"/>
          <p:cNvSpPr txBox="1">
            <a:spLocks noChangeArrowheads="1"/>
          </p:cNvSpPr>
          <p:nvPr/>
        </p:nvSpPr>
        <p:spPr bwMode="auto">
          <a:xfrm>
            <a:off x="484188" y="933450"/>
            <a:ext cx="2305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solidFill>
                  <a:srgbClr val="0000FF"/>
                </a:solidFill>
              </a:rPr>
              <a:t>&lt; Example &gt; </a:t>
            </a:r>
            <a:endParaRPr lang="ko-KR" alt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3315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438275" y="1851025"/>
            <a:ext cx="604837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4000"/>
              <a:t>30cm </a:t>
            </a:r>
            <a:r>
              <a:rPr lang="en-US" altLang="ko-KR" sz="4000">
                <a:solidFill>
                  <a:srgbClr val="0000FF"/>
                </a:solidFill>
              </a:rPr>
              <a:t>X 3.14</a:t>
            </a:r>
            <a:r>
              <a:rPr lang="en-US" altLang="ko-KR" sz="4000"/>
              <a:t> = 94.20cm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30238" y="4044950"/>
            <a:ext cx="78486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4000"/>
              <a:t>    94.20cm </a:t>
            </a:r>
            <a:r>
              <a:rPr lang="en-US" altLang="ko-KR" sz="4000">
                <a:solidFill>
                  <a:srgbClr val="FF0000"/>
                </a:solidFill>
              </a:rPr>
              <a:t>÷ 16 ea</a:t>
            </a:r>
            <a:r>
              <a:rPr lang="ko-KR" altLang="en-US" sz="4000"/>
              <a:t> </a:t>
            </a:r>
            <a:r>
              <a:rPr lang="en-US" altLang="ko-KR" sz="4000"/>
              <a:t>=  ?  cm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511300" y="1182688"/>
            <a:ext cx="1765300" cy="523875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/>
              <a:t> diameter</a:t>
            </a:r>
            <a:endParaRPr lang="ko-KR" altLang="en-US" sz="2800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183188" y="1182688"/>
            <a:ext cx="2700337" cy="523875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/>
              <a:t> circumference</a:t>
            </a:r>
            <a:endParaRPr lang="ko-KR" altLang="en-US" sz="2800"/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5435600" y="3363913"/>
            <a:ext cx="2447925" cy="523875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/>
              <a:t>Frame length</a:t>
            </a:r>
            <a:endParaRPr lang="ko-KR" altLang="en-US" sz="2800"/>
          </a:p>
        </p:txBody>
      </p:sp>
      <p:pic>
        <p:nvPicPr>
          <p:cNvPr id="13323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아래쪽 화살표 1"/>
          <p:cNvSpPr>
            <a:spLocks noChangeArrowheads="1"/>
          </p:cNvSpPr>
          <p:nvPr/>
        </p:nvSpPr>
        <p:spPr bwMode="auto">
          <a:xfrm>
            <a:off x="3924300" y="3141663"/>
            <a:ext cx="215900" cy="358775"/>
          </a:xfrm>
          <a:prstGeom prst="downArrow">
            <a:avLst>
              <a:gd name="adj1" fmla="val 50000"/>
              <a:gd name="adj2" fmla="val 49853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13325" name="아래쪽 화살표 4"/>
          <p:cNvSpPr>
            <a:spLocks noChangeArrowheads="1"/>
          </p:cNvSpPr>
          <p:nvPr/>
        </p:nvSpPr>
        <p:spPr bwMode="auto">
          <a:xfrm rot="3609404">
            <a:off x="4102894" y="1986757"/>
            <a:ext cx="149225" cy="2662237"/>
          </a:xfrm>
          <a:prstGeom prst="downArrow">
            <a:avLst>
              <a:gd name="adj1" fmla="val 50000"/>
              <a:gd name="adj2" fmla="val 50052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13326" name="Text Box 7"/>
          <p:cNvSpPr txBox="1">
            <a:spLocks noChangeArrowheads="1"/>
          </p:cNvSpPr>
          <p:nvPr/>
        </p:nvSpPr>
        <p:spPr bwMode="auto">
          <a:xfrm>
            <a:off x="630238" y="5359400"/>
            <a:ext cx="78486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4000"/>
              <a:t>    94.20cm </a:t>
            </a:r>
            <a:r>
              <a:rPr lang="en-US" altLang="ko-KR" sz="4000">
                <a:solidFill>
                  <a:srgbClr val="FF0000"/>
                </a:solidFill>
              </a:rPr>
              <a:t>÷ 12 ea</a:t>
            </a:r>
            <a:r>
              <a:rPr lang="ko-KR" altLang="en-US" sz="4000"/>
              <a:t> </a:t>
            </a:r>
            <a:r>
              <a:rPr lang="en-US" altLang="ko-KR" sz="4000"/>
              <a:t>=  ?  cm</a:t>
            </a:r>
          </a:p>
        </p:txBody>
      </p:sp>
      <p:sp>
        <p:nvSpPr>
          <p:cNvPr id="13327" name="직사각형 5"/>
          <p:cNvSpPr>
            <a:spLocks noChangeArrowheads="1"/>
          </p:cNvSpPr>
          <p:nvPr/>
        </p:nvSpPr>
        <p:spPr bwMode="auto">
          <a:xfrm>
            <a:off x="4464050" y="4765675"/>
            <a:ext cx="514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800"/>
              <a:t>or</a:t>
            </a:r>
            <a:endParaRPr lang="ko-KR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4339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4342" name="Picture 7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196975"/>
            <a:ext cx="6264275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5363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5366" name="Picture 7" descr="1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76375" y="1484313"/>
            <a:ext cx="5759450" cy="4105275"/>
          </a:xfrm>
          <a:noFill/>
        </p:spPr>
      </p:pic>
      <p:pic>
        <p:nvPicPr>
          <p:cNvPr id="15367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6387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44463" y="0"/>
            <a:ext cx="9144001" cy="6858000"/>
          </a:xfrm>
          <a:noFill/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700088" y="3213100"/>
            <a:ext cx="78486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4000"/>
              <a:t>( 94.20 </a:t>
            </a:r>
            <a:r>
              <a:rPr lang="en-US" altLang="ko-KR" sz="4000">
                <a:solidFill>
                  <a:srgbClr val="0000FF"/>
                </a:solidFill>
                <a:latin typeface="Arial" charset="0"/>
              </a:rPr>
              <a:t>–</a:t>
            </a:r>
            <a:r>
              <a:rPr lang="en-US" altLang="ko-KR" sz="4000">
                <a:solidFill>
                  <a:srgbClr val="0000FF"/>
                </a:solidFill>
              </a:rPr>
              <a:t> 8</a:t>
            </a:r>
            <a:r>
              <a:rPr lang="en-US" altLang="ko-KR" sz="4000">
                <a:solidFill>
                  <a:srgbClr val="FF0000"/>
                </a:solidFill>
              </a:rPr>
              <a:t> </a:t>
            </a:r>
            <a:r>
              <a:rPr lang="en-US" altLang="ko-KR" sz="4000"/>
              <a:t>) </a:t>
            </a:r>
            <a:r>
              <a:rPr lang="en-US" altLang="ko-KR" sz="4000">
                <a:solidFill>
                  <a:srgbClr val="FF0000"/>
                </a:solidFill>
              </a:rPr>
              <a:t>÷ 16 ea</a:t>
            </a:r>
            <a:r>
              <a:rPr lang="ko-KR" altLang="en-US" sz="4000"/>
              <a:t> </a:t>
            </a:r>
            <a:r>
              <a:rPr lang="en-US" altLang="ko-KR" sz="4000"/>
              <a:t>= 5.39cm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95288" y="5445125"/>
            <a:ext cx="8353425" cy="584200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3200"/>
              <a:t>[difference of 4 pod] 0.5cmⅹ16ea</a:t>
            </a:r>
            <a:r>
              <a:rPr lang="ko-KR" altLang="en-US" sz="3200"/>
              <a:t> </a:t>
            </a:r>
            <a:r>
              <a:rPr lang="en-US" altLang="ko-KR" sz="3200"/>
              <a:t>= 8cm</a:t>
            </a:r>
          </a:p>
        </p:txBody>
      </p:sp>
      <p:sp>
        <p:nvSpPr>
          <p:cNvPr id="16392" name="Line 9"/>
          <p:cNvSpPr>
            <a:spLocks noChangeShapeType="1"/>
          </p:cNvSpPr>
          <p:nvPr/>
        </p:nvSpPr>
        <p:spPr bwMode="auto">
          <a:xfrm>
            <a:off x="3276600" y="4092575"/>
            <a:ext cx="0" cy="1152525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 type="stealth" w="lg" len="med"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93" name="Text Box 12"/>
          <p:cNvSpPr txBox="1">
            <a:spLocks noChangeArrowheads="1"/>
          </p:cNvSpPr>
          <p:nvPr/>
        </p:nvSpPr>
        <p:spPr bwMode="auto">
          <a:xfrm>
            <a:off x="1403350" y="1844675"/>
            <a:ext cx="604837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4000"/>
              <a:t>30cm </a:t>
            </a:r>
            <a:r>
              <a:rPr lang="en-US" altLang="ko-KR" sz="4000">
                <a:solidFill>
                  <a:srgbClr val="0000FF"/>
                </a:solidFill>
              </a:rPr>
              <a:t>X 3.14</a:t>
            </a:r>
            <a:r>
              <a:rPr lang="en-US" altLang="ko-KR" sz="4000"/>
              <a:t> = 94.20cm</a:t>
            </a:r>
          </a:p>
        </p:txBody>
      </p:sp>
      <p:sp>
        <p:nvSpPr>
          <p:cNvPr id="16394" name="Text Box 13"/>
          <p:cNvSpPr txBox="1">
            <a:spLocks noChangeArrowheads="1"/>
          </p:cNvSpPr>
          <p:nvPr/>
        </p:nvSpPr>
        <p:spPr bwMode="auto">
          <a:xfrm>
            <a:off x="1476375" y="1268413"/>
            <a:ext cx="1943100" cy="523875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/>
              <a:t> diameter</a:t>
            </a:r>
            <a:endParaRPr lang="ko-KR" altLang="en-US" sz="2800"/>
          </a:p>
        </p:txBody>
      </p:sp>
      <p:sp>
        <p:nvSpPr>
          <p:cNvPr id="16395" name="Text Box 14"/>
          <p:cNvSpPr txBox="1">
            <a:spLocks noChangeArrowheads="1"/>
          </p:cNvSpPr>
          <p:nvPr/>
        </p:nvSpPr>
        <p:spPr bwMode="auto">
          <a:xfrm>
            <a:off x="5148263" y="1268413"/>
            <a:ext cx="2592387" cy="523875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/>
              <a:t> circumstance</a:t>
            </a:r>
            <a:endParaRPr lang="ko-KR" altLang="en-US" sz="2800"/>
          </a:p>
        </p:txBody>
      </p: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5910263" y="4076700"/>
            <a:ext cx="2447925" cy="523875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/>
              <a:t>Frame length</a:t>
            </a:r>
            <a:endParaRPr lang="ko-KR" altLang="en-US" sz="2800"/>
          </a:p>
        </p:txBody>
      </p:sp>
      <p:pic>
        <p:nvPicPr>
          <p:cNvPr id="16397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7411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7414" name="Picture 6" descr="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268413"/>
            <a:ext cx="59769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8435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0" y="23272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8437" name="Picture 14" descr="계란 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557338"/>
            <a:ext cx="648176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9459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0" y="23272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19461" name="Picture 8" descr="계란 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628775"/>
            <a:ext cx="6553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0483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0486" name="Picture 7" descr="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63" y="1163638"/>
            <a:ext cx="6265862" cy="51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3075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3078" name="Picture 10" descr="09 토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3238" y="1308100"/>
            <a:ext cx="5834062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1507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1510" name="Picture 7" descr="31 50cm 긴 노랑연결봉을 길이에 맞게 잘라 사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125538"/>
            <a:ext cx="6048375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2531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2534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D:\박수영\sy\♣중급라이센스\수영\05. 원주율의활용-토러스,계란형\13차시 여러 가지 입체곡면\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196975"/>
            <a:ext cx="6408738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3555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3558" name="Picture 6" descr="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196975"/>
            <a:ext cx="6192838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4579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4582" name="Picture 19" descr="13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900113"/>
            <a:ext cx="6408737" cy="5503862"/>
          </a:xfrm>
          <a:noFill/>
        </p:spPr>
      </p:pic>
      <p:pic>
        <p:nvPicPr>
          <p:cNvPr id="24583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1"/>
          <p:cNvSpPr txBox="1">
            <a:spLocks noChangeArrowheads="1"/>
          </p:cNvSpPr>
          <p:nvPr/>
        </p:nvSpPr>
        <p:spPr bwMode="auto">
          <a:xfrm>
            <a:off x="900113" y="1185863"/>
            <a:ext cx="2303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solidFill>
                  <a:srgbClr val="0000FF"/>
                </a:solidFill>
              </a:rPr>
              <a:t>&lt; Example &gt; </a:t>
            </a:r>
            <a:endParaRPr lang="ko-KR" alt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5603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5606" name="Picture 6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268413"/>
            <a:ext cx="594677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5076825" y="4437063"/>
            <a:ext cx="1231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3cm</a:t>
            </a:r>
            <a:endParaRPr lang="ko-KR" altLang="en-US"/>
          </a:p>
        </p:txBody>
      </p:sp>
      <p:cxnSp>
        <p:nvCxnSpPr>
          <p:cNvPr id="25609" name="직선 연결선 10"/>
          <p:cNvCxnSpPr>
            <a:cxnSpLocks noChangeShapeType="1"/>
          </p:cNvCxnSpPr>
          <p:nvPr/>
        </p:nvCxnSpPr>
        <p:spPr bwMode="auto">
          <a:xfrm flipH="1">
            <a:off x="5364163" y="3678238"/>
            <a:ext cx="144462" cy="7588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5610" name="직선 연결선 13"/>
          <p:cNvCxnSpPr>
            <a:cxnSpLocks noChangeShapeType="1"/>
          </p:cNvCxnSpPr>
          <p:nvPr/>
        </p:nvCxnSpPr>
        <p:spPr bwMode="auto">
          <a:xfrm>
            <a:off x="4629150" y="3979863"/>
            <a:ext cx="735013" cy="457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6627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6630" name="Picture 6" descr="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268413"/>
            <a:ext cx="5761038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Box 9"/>
          <p:cNvSpPr txBox="1">
            <a:spLocks noChangeArrowheads="1"/>
          </p:cNvSpPr>
          <p:nvPr/>
        </p:nvSpPr>
        <p:spPr bwMode="auto">
          <a:xfrm>
            <a:off x="4211638" y="3573463"/>
            <a:ext cx="1233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/>
              <a:t>3cm</a:t>
            </a:r>
            <a:endParaRPr lang="ko-KR" altLang="en-US" sz="1600"/>
          </a:p>
        </p:txBody>
      </p:sp>
      <p:cxnSp>
        <p:nvCxnSpPr>
          <p:cNvPr id="26633" name="직선 연결선 2"/>
          <p:cNvCxnSpPr>
            <a:cxnSpLocks noChangeShapeType="1"/>
          </p:cNvCxnSpPr>
          <p:nvPr/>
        </p:nvCxnSpPr>
        <p:spPr bwMode="auto">
          <a:xfrm>
            <a:off x="4427538" y="39116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cxnSp>
        <p:nvCxnSpPr>
          <p:cNvPr id="26634" name="직선 연결선 4"/>
          <p:cNvCxnSpPr>
            <a:cxnSpLocks noChangeShapeType="1"/>
          </p:cNvCxnSpPr>
          <p:nvPr/>
        </p:nvCxnSpPr>
        <p:spPr bwMode="auto">
          <a:xfrm flipH="1">
            <a:off x="4284663" y="3913188"/>
            <a:ext cx="142875" cy="457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7651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7654" name="Picture 6" descr="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196975"/>
            <a:ext cx="62642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6" name="직선 연결선 9"/>
          <p:cNvCxnSpPr>
            <a:cxnSpLocks noChangeShapeType="1"/>
          </p:cNvCxnSpPr>
          <p:nvPr/>
        </p:nvCxnSpPr>
        <p:spPr bwMode="auto">
          <a:xfrm>
            <a:off x="6286500" y="5245100"/>
            <a:ext cx="238125" cy="271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6407150" y="5589588"/>
            <a:ext cx="12334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/>
              <a:t>6cm</a:t>
            </a:r>
            <a:endParaRPr lang="ko-KR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8675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23272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8677" name="Picture 5" descr="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125538"/>
            <a:ext cx="63357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9" name="직선 연결선 8"/>
          <p:cNvCxnSpPr>
            <a:cxnSpLocks noChangeShapeType="1"/>
          </p:cNvCxnSpPr>
          <p:nvPr/>
        </p:nvCxnSpPr>
        <p:spPr bwMode="auto">
          <a:xfrm>
            <a:off x="3779838" y="4868863"/>
            <a:ext cx="1512887" cy="5762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5305425" y="5275263"/>
            <a:ext cx="12334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/>
              <a:t>5cm</a:t>
            </a:r>
            <a:endParaRPr lang="ko-KR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29699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9702" name="Picture 6" descr="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196975"/>
            <a:ext cx="6192838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30723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30726" name="Picture 6" descr="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268413"/>
            <a:ext cx="5400675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3956050" y="4005263"/>
            <a:ext cx="12319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/>
              <a:t>3.5cm</a:t>
            </a:r>
            <a:endParaRPr lang="ko-KR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4099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4102" name="Picture 6" descr="38 여러가지 모양의 토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57338"/>
            <a:ext cx="7272338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31747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31750" name="Picture 6" descr="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196975"/>
            <a:ext cx="6264275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4140200" y="3068638"/>
            <a:ext cx="1655763" cy="1223962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4067175" y="3141663"/>
            <a:ext cx="2017713" cy="10795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4140200" y="3141663"/>
            <a:ext cx="1584325" cy="9366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31754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32771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32774" name="Picture 6" descr="38 여러가지 모양의 토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57338"/>
            <a:ext cx="7272338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33795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755650" y="3429000"/>
            <a:ext cx="78486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4000"/>
              <a:t> ( </a:t>
            </a:r>
            <a:r>
              <a:rPr lang="en-US" altLang="ko-KR" sz="4000">
                <a:solidFill>
                  <a:srgbClr val="0000FF"/>
                </a:solidFill>
                <a:latin typeface="궁서" pitchFamily="18" charset="-127"/>
                <a:ea typeface="궁서" pitchFamily="18" charset="-127"/>
              </a:rPr>
              <a:t>Y</a:t>
            </a:r>
            <a:r>
              <a:rPr lang="en-US" altLang="ko-KR" sz="4000"/>
              <a:t> cm  </a:t>
            </a:r>
            <a:r>
              <a:rPr lang="en-US" altLang="ko-KR" sz="4000">
                <a:solidFill>
                  <a:srgbClr val="FF0000"/>
                </a:solidFill>
                <a:latin typeface="Arial" charset="0"/>
              </a:rPr>
              <a:t>–</a:t>
            </a:r>
            <a:r>
              <a:rPr lang="en-US" altLang="ko-KR" sz="4000">
                <a:solidFill>
                  <a:srgbClr val="FF0000"/>
                </a:solidFill>
              </a:rPr>
              <a:t> 8 </a:t>
            </a:r>
            <a:r>
              <a:rPr lang="en-US" altLang="ko-KR" sz="4000"/>
              <a:t>) </a:t>
            </a:r>
            <a:r>
              <a:rPr lang="en-US" altLang="ko-KR" sz="4000">
                <a:solidFill>
                  <a:srgbClr val="FF0000"/>
                </a:solidFill>
              </a:rPr>
              <a:t>÷ 16</a:t>
            </a:r>
            <a:r>
              <a:rPr lang="ko-KR" altLang="en-US" sz="4000">
                <a:solidFill>
                  <a:srgbClr val="FF0000"/>
                </a:solidFill>
              </a:rPr>
              <a:t>개</a:t>
            </a:r>
            <a:r>
              <a:rPr lang="ko-KR" altLang="en-US" sz="4000"/>
              <a:t> </a:t>
            </a:r>
            <a:r>
              <a:rPr lang="en-US" altLang="ko-KR" sz="4000"/>
              <a:t>=  </a:t>
            </a:r>
            <a:r>
              <a:rPr lang="en-US" altLang="ko-KR" sz="4000">
                <a:solidFill>
                  <a:srgbClr val="0000FF"/>
                </a:solidFill>
                <a:latin typeface="궁서" pitchFamily="18" charset="-127"/>
                <a:ea typeface="궁서" pitchFamily="18" charset="-127"/>
              </a:rPr>
              <a:t>Z</a:t>
            </a:r>
            <a:r>
              <a:rPr lang="en-US" altLang="ko-KR" sz="4000"/>
              <a:t> cm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692275" y="5157788"/>
            <a:ext cx="2511425" cy="584200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3200"/>
              <a:t> difference</a:t>
            </a:r>
            <a:endParaRPr lang="ko-KR" altLang="en-US" sz="320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2843213" y="4365625"/>
            <a:ext cx="0" cy="792163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 type="stealth" w="lg" len="med"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403350" y="2060575"/>
            <a:ext cx="604837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4000"/>
              <a:t> </a:t>
            </a:r>
            <a:r>
              <a:rPr lang="en-US" altLang="ko-KR" sz="4000">
                <a:solidFill>
                  <a:srgbClr val="0000FF"/>
                </a:solidFill>
                <a:latin typeface="궁서" pitchFamily="18" charset="-127"/>
                <a:ea typeface="궁서" pitchFamily="18" charset="-127"/>
              </a:rPr>
              <a:t>X</a:t>
            </a:r>
            <a:r>
              <a:rPr lang="en-US" altLang="ko-KR" sz="4000"/>
              <a:t> cm  </a:t>
            </a:r>
            <a:r>
              <a:rPr lang="en-US" altLang="ko-KR" sz="4000">
                <a:solidFill>
                  <a:schemeClr val="tx1"/>
                </a:solidFill>
              </a:rPr>
              <a:t>X</a:t>
            </a:r>
            <a:r>
              <a:rPr lang="en-US" altLang="ko-KR" sz="4000">
                <a:solidFill>
                  <a:srgbClr val="0000FF"/>
                </a:solidFill>
              </a:rPr>
              <a:t>  3.14</a:t>
            </a:r>
            <a:r>
              <a:rPr lang="en-US" altLang="ko-KR" sz="4000"/>
              <a:t>  =  </a:t>
            </a:r>
            <a:r>
              <a:rPr lang="en-US" altLang="ko-KR" sz="4000">
                <a:solidFill>
                  <a:srgbClr val="0000FF"/>
                </a:solidFill>
                <a:latin typeface="궁서" pitchFamily="18" charset="-127"/>
                <a:ea typeface="궁서" pitchFamily="18" charset="-127"/>
              </a:rPr>
              <a:t>Y</a:t>
            </a:r>
            <a:r>
              <a:rPr lang="en-US" altLang="ko-KR" sz="4000"/>
              <a:t> cm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1476375" y="1268413"/>
            <a:ext cx="1800225" cy="523875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/>
              <a:t> diameter</a:t>
            </a:r>
            <a:endParaRPr lang="ko-KR" altLang="en-US" sz="2800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5076825" y="1268413"/>
            <a:ext cx="2663825" cy="523875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/>
              <a:t> circumference</a:t>
            </a:r>
            <a:endParaRPr lang="ko-KR" altLang="en-US" sz="2800"/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5580063" y="5157788"/>
            <a:ext cx="2447925" cy="523875"/>
          </a:xfrm>
          <a:prstGeom prst="rect">
            <a:avLst/>
          </a:prstGeom>
          <a:solidFill>
            <a:srgbClr val="CCFF33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/>
              <a:t>Frame length</a:t>
            </a:r>
            <a:endParaRPr lang="ko-KR" altLang="en-US" sz="2800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6804025" y="4365625"/>
            <a:ext cx="0" cy="792163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 type="stealth" w="lg" len="med"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806" name="AutoShape 15" descr="PIC26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3807" name="AutoShape 17" descr="PIC2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3808" name="AutoShape 19" descr="PIC2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3809" name="AutoShape 21" descr="PIC2C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3810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34819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975" y="0"/>
            <a:ext cx="9144000" cy="6858000"/>
          </a:xfr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34822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2051050" y="2420938"/>
            <a:ext cx="52578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/>
              <a:t>Now, you can make your own Saturn with </a:t>
            </a:r>
            <a:r>
              <a:rPr lang="el-GR" altLang="ko-KR" sz="3600">
                <a:latin typeface="맑은 고딕" pitchFamily="50" charset="-127"/>
                <a:ea typeface="맑은 고딕" pitchFamily="50" charset="-127"/>
              </a:rPr>
              <a:t>π</a:t>
            </a:r>
            <a:r>
              <a:rPr lang="en-US" altLang="ko-KR" sz="2800"/>
              <a:t>~!</a:t>
            </a:r>
          </a:p>
          <a:p>
            <a:pPr algn="ctr">
              <a:lnSpc>
                <a:spcPct val="150000"/>
              </a:lnSpc>
            </a:pPr>
            <a:r>
              <a:rPr lang="en-US" altLang="ko-KR" sz="2800"/>
              <a:t>-The End-</a:t>
            </a:r>
            <a:endParaRPr lang="ko-KR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5123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5126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484313"/>
            <a:ext cx="7372350" cy="425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6147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6150" name="Picture 6" descr="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912813"/>
            <a:ext cx="7704137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1979613" y="3429000"/>
            <a:ext cx="4248150" cy="719138"/>
          </a:xfrm>
          <a:prstGeom prst="ellipse">
            <a:avLst/>
          </a:prstGeom>
          <a:noFill/>
          <a:ln w="444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6152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7171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525"/>
            <a:ext cx="9144000" cy="6858000"/>
          </a:xfrm>
          <a:noFill/>
        </p:spPr>
      </p:pic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7174" name="Picture 7" descr="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975" y="747713"/>
            <a:ext cx="561657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3348038" y="2636838"/>
            <a:ext cx="93662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>
                <a:solidFill>
                  <a:srgbClr val="3333CC"/>
                </a:solidFill>
              </a:rPr>
              <a:t>  2r</a:t>
            </a:r>
            <a:endParaRPr lang="ko-KR" altLang="en-US" sz="2800">
              <a:solidFill>
                <a:srgbClr val="3333CC"/>
              </a:solidFill>
            </a:endParaRPr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5148263" y="2276475"/>
            <a:ext cx="647700" cy="215900"/>
          </a:xfrm>
          <a:prstGeom prst="line">
            <a:avLst/>
          </a:prstGeom>
          <a:noFill/>
          <a:ln w="15875">
            <a:solidFill>
              <a:srgbClr val="3333CC"/>
            </a:solidFill>
            <a:round/>
            <a:headEnd type="arrow" w="lg" len="lg"/>
            <a:tailEnd type="none" w="lg" len="lg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7" name="Text Box 10"/>
          <p:cNvSpPr txBox="1">
            <a:spLocks noChangeArrowheads="1"/>
          </p:cNvSpPr>
          <p:nvPr/>
        </p:nvSpPr>
        <p:spPr bwMode="auto">
          <a:xfrm>
            <a:off x="5795963" y="1916113"/>
            <a:ext cx="2160587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800">
                <a:solidFill>
                  <a:srgbClr val="3333CC"/>
                </a:solidFill>
              </a:rPr>
              <a:t>2πr</a:t>
            </a:r>
            <a:endParaRPr lang="ko-KR" altLang="en-US" sz="2800">
              <a:solidFill>
                <a:srgbClr val="3333CC"/>
              </a:solidFill>
            </a:endParaRPr>
          </a:p>
        </p:txBody>
      </p:sp>
      <p:sp>
        <p:nvSpPr>
          <p:cNvPr id="7178" name="Text Box 11"/>
          <p:cNvSpPr txBox="1">
            <a:spLocks noChangeArrowheads="1"/>
          </p:cNvSpPr>
          <p:nvPr/>
        </p:nvSpPr>
        <p:spPr bwMode="auto">
          <a:xfrm>
            <a:off x="1619250" y="5748338"/>
            <a:ext cx="6048375" cy="522287"/>
          </a:xfrm>
          <a:prstGeom prst="rect">
            <a:avLst/>
          </a:prstGeom>
          <a:solidFill>
            <a:schemeClr val="folHlink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ko-KR" altLang="en-US" sz="2800">
                <a:solidFill>
                  <a:schemeClr val="tx1"/>
                </a:solidFill>
              </a:rPr>
              <a:t>   </a:t>
            </a:r>
            <a:r>
              <a:rPr lang="en-US" altLang="ko-KR" sz="2800">
                <a:solidFill>
                  <a:schemeClr val="tx1"/>
                </a:solidFill>
              </a:rPr>
              <a:t>circumference</a:t>
            </a:r>
            <a:r>
              <a:rPr lang="ko-KR" altLang="en-US" sz="2800">
                <a:solidFill>
                  <a:schemeClr val="tx1"/>
                </a:solidFill>
              </a:rPr>
              <a:t>≒</a:t>
            </a:r>
            <a:r>
              <a:rPr lang="en-US" altLang="ko-KR" sz="2800">
                <a:solidFill>
                  <a:schemeClr val="tx1"/>
                </a:solidFill>
              </a:rPr>
              <a:t>diameter</a:t>
            </a:r>
            <a:r>
              <a:rPr lang="ko-KR" altLang="en-US" sz="2800">
                <a:solidFill>
                  <a:schemeClr val="tx1"/>
                </a:solidFill>
              </a:rPr>
              <a:t> </a:t>
            </a:r>
            <a:r>
              <a:rPr lang="en-US" altLang="ko-KR" sz="2800">
                <a:solidFill>
                  <a:schemeClr val="tx1"/>
                </a:solidFill>
              </a:rPr>
              <a:t>X 3.14 </a:t>
            </a:r>
            <a:endParaRPr lang="en-US" altLang="ko-KR" sz="800">
              <a:solidFill>
                <a:schemeClr val="tx1"/>
              </a:solidFill>
            </a:endParaRPr>
          </a:p>
        </p:txBody>
      </p:sp>
      <p:pic>
        <p:nvPicPr>
          <p:cNvPr id="7179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8195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2484438" y="1700213"/>
            <a:ext cx="4248150" cy="4249737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2700338" y="1628775"/>
            <a:ext cx="4967287" cy="4752975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2124075" y="1268413"/>
            <a:ext cx="4895850" cy="48244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500563" y="836613"/>
            <a:ext cx="0" cy="56165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1547813" y="3644900"/>
            <a:ext cx="6119812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3" name="Text Box 15"/>
          <p:cNvSpPr txBox="1">
            <a:spLocks noChangeArrowheads="1"/>
          </p:cNvSpPr>
          <p:nvPr/>
        </p:nvSpPr>
        <p:spPr bwMode="auto">
          <a:xfrm>
            <a:off x="4284663" y="2852738"/>
            <a:ext cx="1081087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600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204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9219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2484438" y="1700213"/>
            <a:ext cx="4248150" cy="4249737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2700338" y="1628775"/>
            <a:ext cx="4967287" cy="4752975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2124075" y="1268413"/>
            <a:ext cx="4895850" cy="48244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4500563" y="836613"/>
            <a:ext cx="0" cy="56165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1547813" y="3644900"/>
            <a:ext cx="6119812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27" name="Line 14"/>
          <p:cNvSpPr>
            <a:spLocks noChangeShapeType="1"/>
          </p:cNvSpPr>
          <p:nvPr/>
        </p:nvSpPr>
        <p:spPr bwMode="auto">
          <a:xfrm>
            <a:off x="2124075" y="3644900"/>
            <a:ext cx="23764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28" name="Text Box 15"/>
          <p:cNvSpPr txBox="1">
            <a:spLocks noChangeArrowheads="1"/>
          </p:cNvSpPr>
          <p:nvPr/>
        </p:nvSpPr>
        <p:spPr bwMode="auto">
          <a:xfrm>
            <a:off x="1619250" y="3068638"/>
            <a:ext cx="8636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320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9229" name="Text Box 16"/>
          <p:cNvSpPr txBox="1">
            <a:spLocks noChangeArrowheads="1"/>
          </p:cNvSpPr>
          <p:nvPr/>
        </p:nvSpPr>
        <p:spPr bwMode="auto">
          <a:xfrm>
            <a:off x="1835150" y="2420938"/>
            <a:ext cx="792163" cy="155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960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9230" name="Text Box 17"/>
          <p:cNvSpPr txBox="1">
            <a:spLocks noChangeArrowheads="1"/>
          </p:cNvSpPr>
          <p:nvPr/>
        </p:nvSpPr>
        <p:spPr bwMode="auto">
          <a:xfrm>
            <a:off x="4211638" y="115888"/>
            <a:ext cx="792162" cy="1433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880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9231" name="Text Box 18"/>
          <p:cNvSpPr txBox="1">
            <a:spLocks noChangeArrowheads="1"/>
          </p:cNvSpPr>
          <p:nvPr/>
        </p:nvSpPr>
        <p:spPr bwMode="auto">
          <a:xfrm>
            <a:off x="3995738" y="620713"/>
            <a:ext cx="8636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320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9232" name="Freeform 19"/>
          <p:cNvSpPr>
            <a:spLocks/>
          </p:cNvSpPr>
          <p:nvPr/>
        </p:nvSpPr>
        <p:spPr bwMode="auto">
          <a:xfrm>
            <a:off x="2124075" y="1268413"/>
            <a:ext cx="2376488" cy="2376487"/>
          </a:xfrm>
          <a:custGeom>
            <a:avLst/>
            <a:gdLst>
              <a:gd name="T0" fmla="*/ 0 w 1497"/>
              <a:gd name="T1" fmla="*/ 2147483647 h 1497"/>
              <a:gd name="T2" fmla="*/ 2147483647 w 1497"/>
              <a:gd name="T3" fmla="*/ 2147483647 h 1497"/>
              <a:gd name="T4" fmla="*/ 2147483647 w 1497"/>
              <a:gd name="T5" fmla="*/ 2147483647 h 1497"/>
              <a:gd name="T6" fmla="*/ 2147483647 w 1497"/>
              <a:gd name="T7" fmla="*/ 2147483647 h 1497"/>
              <a:gd name="T8" fmla="*/ 2147483647 w 1497"/>
              <a:gd name="T9" fmla="*/ 2147483647 h 1497"/>
              <a:gd name="T10" fmla="*/ 2147483647 w 1497"/>
              <a:gd name="T11" fmla="*/ 0 h 14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97" h="1497">
                <a:moveTo>
                  <a:pt x="0" y="1497"/>
                </a:moveTo>
                <a:cubicBezTo>
                  <a:pt x="0" y="1361"/>
                  <a:pt x="0" y="1225"/>
                  <a:pt x="45" y="1089"/>
                </a:cubicBezTo>
                <a:cubicBezTo>
                  <a:pt x="90" y="953"/>
                  <a:pt x="181" y="810"/>
                  <a:pt x="272" y="681"/>
                </a:cubicBezTo>
                <a:cubicBezTo>
                  <a:pt x="363" y="552"/>
                  <a:pt x="476" y="416"/>
                  <a:pt x="589" y="318"/>
                </a:cubicBezTo>
                <a:cubicBezTo>
                  <a:pt x="702" y="220"/>
                  <a:pt x="801" y="144"/>
                  <a:pt x="952" y="91"/>
                </a:cubicBezTo>
                <a:cubicBezTo>
                  <a:pt x="1103" y="38"/>
                  <a:pt x="1406" y="15"/>
                  <a:pt x="1497" y="0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3" name="Freeform 20"/>
          <p:cNvSpPr>
            <a:spLocks/>
          </p:cNvSpPr>
          <p:nvPr/>
        </p:nvSpPr>
        <p:spPr bwMode="auto">
          <a:xfrm>
            <a:off x="1547813" y="2468563"/>
            <a:ext cx="995362" cy="1176337"/>
          </a:xfrm>
          <a:custGeom>
            <a:avLst/>
            <a:gdLst>
              <a:gd name="T0" fmla="*/ 2147483647 w 627"/>
              <a:gd name="T1" fmla="*/ 2147483647 h 741"/>
              <a:gd name="T2" fmla="*/ 2147483647 w 627"/>
              <a:gd name="T3" fmla="*/ 2147483647 h 741"/>
              <a:gd name="T4" fmla="*/ 2147483647 w 627"/>
              <a:gd name="T5" fmla="*/ 2147483647 h 741"/>
              <a:gd name="T6" fmla="*/ 2147483647 w 627"/>
              <a:gd name="T7" fmla="*/ 2147483647 h 741"/>
              <a:gd name="T8" fmla="*/ 2147483647 w 627"/>
              <a:gd name="T9" fmla="*/ 2147483647 h 741"/>
              <a:gd name="T10" fmla="*/ 0 w 627"/>
              <a:gd name="T11" fmla="*/ 2147483647 h 7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7" h="741">
                <a:moveTo>
                  <a:pt x="363" y="741"/>
                </a:moveTo>
                <a:cubicBezTo>
                  <a:pt x="359" y="684"/>
                  <a:pt x="355" y="628"/>
                  <a:pt x="363" y="560"/>
                </a:cubicBezTo>
                <a:cubicBezTo>
                  <a:pt x="371" y="492"/>
                  <a:pt x="385" y="401"/>
                  <a:pt x="408" y="333"/>
                </a:cubicBezTo>
                <a:cubicBezTo>
                  <a:pt x="431" y="265"/>
                  <a:pt x="476" y="204"/>
                  <a:pt x="499" y="151"/>
                </a:cubicBezTo>
                <a:cubicBezTo>
                  <a:pt x="522" y="98"/>
                  <a:pt x="627" y="0"/>
                  <a:pt x="544" y="15"/>
                </a:cubicBezTo>
                <a:cubicBezTo>
                  <a:pt x="461" y="30"/>
                  <a:pt x="230" y="136"/>
                  <a:pt x="0" y="242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4" name="Arc 21"/>
          <p:cNvSpPr>
            <a:spLocks/>
          </p:cNvSpPr>
          <p:nvPr/>
        </p:nvSpPr>
        <p:spPr bwMode="auto">
          <a:xfrm rot="10800000" flipV="1">
            <a:off x="2124075" y="1268413"/>
            <a:ext cx="2376488" cy="237648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235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10243" name="Picture 3" descr="내지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2003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2484438" y="1700213"/>
            <a:ext cx="4248150" cy="4249737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2700338" y="1628775"/>
            <a:ext cx="4967287" cy="4752975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2124075" y="1268413"/>
            <a:ext cx="4895850" cy="48244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500563" y="836613"/>
            <a:ext cx="0" cy="56165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1547813" y="3644900"/>
            <a:ext cx="6119812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2195513" y="2997200"/>
            <a:ext cx="23050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2555875" y="2349500"/>
            <a:ext cx="19446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3059113" y="1773238"/>
            <a:ext cx="14414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2124075" y="3644900"/>
            <a:ext cx="23764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5" name="Freeform 20"/>
          <p:cNvSpPr>
            <a:spLocks/>
          </p:cNvSpPr>
          <p:nvPr/>
        </p:nvSpPr>
        <p:spPr bwMode="auto">
          <a:xfrm>
            <a:off x="2124075" y="1268413"/>
            <a:ext cx="2376488" cy="2376487"/>
          </a:xfrm>
          <a:custGeom>
            <a:avLst/>
            <a:gdLst>
              <a:gd name="T0" fmla="*/ 0 w 1497"/>
              <a:gd name="T1" fmla="*/ 2147483647 h 1497"/>
              <a:gd name="T2" fmla="*/ 2147483647 w 1497"/>
              <a:gd name="T3" fmla="*/ 2147483647 h 1497"/>
              <a:gd name="T4" fmla="*/ 2147483647 w 1497"/>
              <a:gd name="T5" fmla="*/ 2147483647 h 1497"/>
              <a:gd name="T6" fmla="*/ 2147483647 w 1497"/>
              <a:gd name="T7" fmla="*/ 2147483647 h 1497"/>
              <a:gd name="T8" fmla="*/ 2147483647 w 1497"/>
              <a:gd name="T9" fmla="*/ 2147483647 h 1497"/>
              <a:gd name="T10" fmla="*/ 2147483647 w 1497"/>
              <a:gd name="T11" fmla="*/ 0 h 14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97" h="1497">
                <a:moveTo>
                  <a:pt x="0" y="1497"/>
                </a:moveTo>
                <a:cubicBezTo>
                  <a:pt x="0" y="1361"/>
                  <a:pt x="0" y="1225"/>
                  <a:pt x="45" y="1089"/>
                </a:cubicBezTo>
                <a:cubicBezTo>
                  <a:pt x="90" y="953"/>
                  <a:pt x="181" y="810"/>
                  <a:pt x="272" y="681"/>
                </a:cubicBezTo>
                <a:cubicBezTo>
                  <a:pt x="363" y="552"/>
                  <a:pt x="476" y="416"/>
                  <a:pt x="589" y="318"/>
                </a:cubicBezTo>
                <a:cubicBezTo>
                  <a:pt x="702" y="220"/>
                  <a:pt x="801" y="144"/>
                  <a:pt x="952" y="91"/>
                </a:cubicBezTo>
                <a:cubicBezTo>
                  <a:pt x="1103" y="38"/>
                  <a:pt x="1406" y="15"/>
                  <a:pt x="1497" y="0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56" name="Freeform 22"/>
          <p:cNvSpPr>
            <a:spLocks/>
          </p:cNvSpPr>
          <p:nvPr/>
        </p:nvSpPr>
        <p:spPr bwMode="auto">
          <a:xfrm>
            <a:off x="1547813" y="2468563"/>
            <a:ext cx="995362" cy="1176337"/>
          </a:xfrm>
          <a:custGeom>
            <a:avLst/>
            <a:gdLst>
              <a:gd name="T0" fmla="*/ 2147483647 w 627"/>
              <a:gd name="T1" fmla="*/ 2147483647 h 741"/>
              <a:gd name="T2" fmla="*/ 2147483647 w 627"/>
              <a:gd name="T3" fmla="*/ 2147483647 h 741"/>
              <a:gd name="T4" fmla="*/ 2147483647 w 627"/>
              <a:gd name="T5" fmla="*/ 2147483647 h 741"/>
              <a:gd name="T6" fmla="*/ 2147483647 w 627"/>
              <a:gd name="T7" fmla="*/ 2147483647 h 741"/>
              <a:gd name="T8" fmla="*/ 2147483647 w 627"/>
              <a:gd name="T9" fmla="*/ 2147483647 h 741"/>
              <a:gd name="T10" fmla="*/ 0 w 627"/>
              <a:gd name="T11" fmla="*/ 2147483647 h 7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7" h="741">
                <a:moveTo>
                  <a:pt x="363" y="741"/>
                </a:moveTo>
                <a:cubicBezTo>
                  <a:pt x="359" y="684"/>
                  <a:pt x="355" y="628"/>
                  <a:pt x="363" y="560"/>
                </a:cubicBezTo>
                <a:cubicBezTo>
                  <a:pt x="371" y="492"/>
                  <a:pt x="385" y="401"/>
                  <a:pt x="408" y="333"/>
                </a:cubicBezTo>
                <a:cubicBezTo>
                  <a:pt x="431" y="265"/>
                  <a:pt x="476" y="204"/>
                  <a:pt x="499" y="151"/>
                </a:cubicBezTo>
                <a:cubicBezTo>
                  <a:pt x="522" y="98"/>
                  <a:pt x="627" y="0"/>
                  <a:pt x="544" y="15"/>
                </a:cubicBezTo>
                <a:cubicBezTo>
                  <a:pt x="461" y="30"/>
                  <a:pt x="230" y="136"/>
                  <a:pt x="0" y="242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257" name="Picture 7" descr="D:\박수영\sy\♣교사지침서\로고_영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71450"/>
            <a:ext cx="2024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99CC00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99CC00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4378</TotalTime>
  <Words>134</Words>
  <Application>Microsoft Office PowerPoint</Application>
  <PresentationFormat>On-screen Show (4:3)</PresentationFormat>
  <Paragraphs>40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굴림</vt:lpstr>
      <vt:lpstr>Arial</vt:lpstr>
      <vt:lpstr>맑은 고딕</vt:lpstr>
      <vt:lpstr>굵은그래픽체</vt:lpstr>
      <vt:lpstr>MathEdit Fonts</vt:lpstr>
      <vt:lpstr>궁서</vt:lpstr>
      <vt:lpstr>기본 디자인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하나1</dc:creator>
  <cp:lastModifiedBy>Tom</cp:lastModifiedBy>
  <cp:revision>167</cp:revision>
  <dcterms:created xsi:type="dcterms:W3CDTF">2010-09-20T01:54:26Z</dcterms:created>
  <dcterms:modified xsi:type="dcterms:W3CDTF">2017-01-18T14:30:01Z</dcterms:modified>
</cp:coreProperties>
</file>